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2" r:id="rId3"/>
    <p:sldId id="257" r:id="rId4"/>
    <p:sldId id="263" r:id="rId5"/>
    <p:sldId id="259" r:id="rId6"/>
    <p:sldId id="264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Georgia" pitchFamily="18" charset="0"/>
              </a:defRPr>
            </a:pPr>
            <a:r>
              <a:rPr lang="en-US" sz="1800" dirty="0">
                <a:latin typeface="Georgia" pitchFamily="18" charset="0"/>
              </a:rPr>
              <a:t>DOMESTIC</a:t>
            </a:r>
            <a:r>
              <a:rPr lang="en-US" sz="1800" baseline="0" dirty="0">
                <a:latin typeface="Georgia" pitchFamily="18" charset="0"/>
              </a:rPr>
              <a:t> </a:t>
            </a:r>
            <a:r>
              <a:rPr lang="en-US" sz="1800" dirty="0">
                <a:latin typeface="Georgia" pitchFamily="18" charset="0"/>
              </a:rPr>
              <a:t> SALES – FY17</a:t>
            </a:r>
          </a:p>
        </c:rich>
      </c:tx>
      <c:layout>
        <c:manualLayout>
          <c:xMode val="edge"/>
          <c:yMode val="edge"/>
          <c:x val="0.18905380577427824"/>
          <c:y val="9.375000000000008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67585301837268"/>
          <c:y val="0.10190428149606302"/>
          <c:w val="0.58798179133858275"/>
          <c:h val="0.881972687007874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43D-410A-826E-EF782A6735A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43D-410A-826E-EF782A6735AB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B43D-410A-826E-EF782A6735AB}"/>
              </c:ext>
            </c:extLst>
          </c:dPt>
          <c:dPt>
            <c:idx val="3"/>
            <c:bubble3D val="0"/>
            <c:explosion val="1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B43D-410A-826E-EF782A6735AB}"/>
              </c:ext>
            </c:extLst>
          </c:dPt>
          <c:dLbls>
            <c:dLbl>
              <c:idx val="2"/>
              <c:layout>
                <c:manualLayout>
                  <c:x val="9.7985564304461967E-2"/>
                  <c:y val="0.393409202755905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3D-410A-826E-EF782A6735A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43D-410A-826E-EF782A6735A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Passenger Vehicles</c:v>
                </c:pt>
                <c:pt idx="1">
                  <c:v>Commercial Vehicles</c:v>
                </c:pt>
                <c:pt idx="2">
                  <c:v>Three Wheelers</c:v>
                </c:pt>
                <c:pt idx="3">
                  <c:v>Two Wheelers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3046727</c:v>
                </c:pt>
                <c:pt idx="1">
                  <c:v>714232</c:v>
                </c:pt>
                <c:pt idx="2">
                  <c:v>511658</c:v>
                </c:pt>
                <c:pt idx="3">
                  <c:v>17589511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43D-410A-826E-EF782A6735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Passenger Vehicles</c:v>
                </c:pt>
                <c:pt idx="1">
                  <c:v>Commercial Vehicles</c:v>
                </c:pt>
                <c:pt idx="2">
                  <c:v>Three Wheelers</c:v>
                </c:pt>
                <c:pt idx="3">
                  <c:v>Two Wheelers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0.13936095333446041</c:v>
                </c:pt>
                <c:pt idx="1">
                  <c:v>3.266982976222628E-2</c:v>
                </c:pt>
                <c:pt idx="2">
                  <c:v>2.3403851628716128E-2</c:v>
                </c:pt>
                <c:pt idx="3">
                  <c:v>0.80456536527459721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F4-4A7C-9C4B-AD6D799F3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34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C8CC1-255F-4503-9634-05069EE4C897}" type="datetimeFigureOut">
              <a:rPr lang="en-IN" smtClean="0"/>
              <a:t>23-03-2018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08A02-EB70-40F8-85BE-B52AC3DF52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841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83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33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66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1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69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13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41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73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85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47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41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096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09920-95EF-424A-82A8-AAAE61EBF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890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284E-933E-449E-8A01-39F207663A8C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1" y="6354859"/>
            <a:ext cx="561975" cy="365125"/>
          </a:xfrm>
        </p:spPr>
        <p:txBody>
          <a:bodyPr/>
          <a:lstStyle/>
          <a:p>
            <a:fld id="{1B63A4F4-ADD7-480F-9DA1-B64C24D17E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834640" y="6461006"/>
            <a:ext cx="347472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2986471" y="6492241"/>
            <a:ext cx="242726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Issues of Indian Automobile Industry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" y="1066800"/>
            <a:ext cx="896112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8001001" y="6492240"/>
            <a:ext cx="61747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SIAM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>
            <a:lvl1pPr>
              <a:defRPr sz="33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276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© 2011 Maruti Suzuki India Limited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90B83ED-A582-4675-AB58-BCF2F4721C0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8306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700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22E9-A92D-4AF3-A475-9B7184714E7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0C03C-3171-4836-BE21-ADFEDD0BCD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184F3-354E-4024-8EE0-8A7C0EBB63CD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9654B-259C-4A66-A2F5-7236488C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7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iam@siam.in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4935" y="2114408"/>
            <a:ext cx="2005504" cy="800100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IN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7.1%</a:t>
            </a:r>
          </a:p>
          <a:p>
            <a:pPr algn="ctr" defTabSz="685800"/>
            <a:endParaRPr lang="en-IN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2087" y="2558687"/>
            <a:ext cx="556563" cy="34624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defTabSz="685800"/>
            <a:r>
              <a:rPr lang="en-IN" sz="1650" kern="0" dirty="0">
                <a:solidFill>
                  <a:schemeClr val="bg1"/>
                </a:solidFill>
              </a:rPr>
              <a:t>GDP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83536" y="2114408"/>
            <a:ext cx="2005504" cy="800100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IN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</a:p>
          <a:p>
            <a:pPr algn="ctr" defTabSz="685800"/>
            <a:endParaRPr lang="en-IN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96132" y="2558686"/>
            <a:ext cx="1414170" cy="34624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schemeClr val="bg1"/>
                </a:solidFill>
              </a:defRPr>
            </a:lvl1pPr>
          </a:lstStyle>
          <a:p>
            <a:pPr defTabSz="685800"/>
            <a:r>
              <a:rPr lang="en-IN" sz="1650" kern="0" dirty="0"/>
              <a:t>Industrial GDP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672138" y="2114408"/>
            <a:ext cx="2005504" cy="800100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IN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49%</a:t>
            </a:r>
          </a:p>
          <a:p>
            <a:pPr algn="ctr" defTabSz="685800"/>
            <a:endParaRPr lang="en-IN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72149" y="2558686"/>
            <a:ext cx="182286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schemeClr val="bg1"/>
                </a:solidFill>
              </a:defRPr>
            </a:lvl1pPr>
          </a:lstStyle>
          <a:p>
            <a:pPr defTabSz="685800"/>
            <a:r>
              <a:rPr lang="en-IN" sz="1400" kern="0" dirty="0"/>
              <a:t>Manufacturing GDP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94935" y="3913961"/>
            <a:ext cx="2005504" cy="800100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IN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13%</a:t>
            </a:r>
          </a:p>
          <a:p>
            <a:pPr algn="ctr" defTabSz="685800"/>
            <a:endParaRPr lang="en-IN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45720" y="4345151"/>
            <a:ext cx="1503938" cy="3462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IN" sz="1650" kern="0" dirty="0">
                <a:solidFill>
                  <a:sysClr val="windowText" lastClr="000000"/>
                </a:solidFill>
              </a:rPr>
              <a:t>Excise Revenue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83536" y="3913959"/>
            <a:ext cx="2005504" cy="800100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IN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7-8%</a:t>
            </a:r>
          </a:p>
          <a:p>
            <a:pPr algn="ctr" defTabSz="685800"/>
            <a:endParaRPr lang="en-IN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75906" y="4348398"/>
            <a:ext cx="1277915" cy="3462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200"/>
            </a:lvl1pPr>
          </a:lstStyle>
          <a:p>
            <a:pPr defTabSz="685800"/>
            <a:r>
              <a:rPr lang="en-IN" sz="1650" kern="0" dirty="0">
                <a:solidFill>
                  <a:sysClr val="windowText" lastClr="000000"/>
                </a:solidFill>
              </a:rPr>
              <a:t>Employment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72138" y="3913959"/>
            <a:ext cx="2005504" cy="800100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IN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</a:p>
          <a:p>
            <a:pPr algn="ctr" defTabSz="685800"/>
            <a:endParaRPr lang="en-IN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87507" y="4337972"/>
            <a:ext cx="1662635" cy="3462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200"/>
            </a:lvl1pPr>
          </a:lstStyle>
          <a:p>
            <a:pPr defTabSz="685800"/>
            <a:r>
              <a:rPr lang="en-IN" sz="1650" kern="0" dirty="0">
                <a:solidFill>
                  <a:sysClr val="windowText" lastClr="000000"/>
                </a:solidFill>
              </a:rPr>
              <a:t>R&amp;D Expenditure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34059" y="1030470"/>
            <a:ext cx="547304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u="sng" kern="0" dirty="0">
                <a:solidFill>
                  <a:sysClr val="windowText" lastClr="000000"/>
                </a:solidFill>
                <a:latin typeface="+mj-lt"/>
                <a:ea typeface="+mj-ea"/>
                <a:cs typeface="Arial" pitchFamily="34" charset="0"/>
              </a:rPr>
              <a:t>Contribution to Economy</a:t>
            </a:r>
            <a:endParaRPr lang="en-IN" sz="3200" b="1" u="sng" kern="0" dirty="0">
              <a:solidFill>
                <a:sysClr val="windowText" lastClr="000000"/>
              </a:solidFill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87779" y="5799506"/>
            <a:ext cx="75212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IN" sz="825" i="1" kern="0" dirty="0">
                <a:solidFill>
                  <a:sysClr val="windowText" lastClr="000000"/>
                </a:solidFill>
              </a:rPr>
              <a:t>Source: SIAM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4006BE-2AF6-45A7-9C1C-66A0B8D964EF}"/>
              </a:ext>
            </a:extLst>
          </p:cNvPr>
          <p:cNvSpPr/>
          <p:nvPr/>
        </p:nvSpPr>
        <p:spPr>
          <a:xfrm>
            <a:off x="3583536" y="3014183"/>
            <a:ext cx="2005504" cy="800100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IN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</a:p>
          <a:p>
            <a:pPr algn="ctr" defTabSz="685800"/>
            <a:endParaRPr lang="en-IN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470C57-3FD0-43F5-B013-25E8326118A1}"/>
              </a:ext>
            </a:extLst>
          </p:cNvPr>
          <p:cNvSpPr txBox="1"/>
          <p:nvPr/>
        </p:nvSpPr>
        <p:spPr>
          <a:xfrm>
            <a:off x="3956956" y="3473874"/>
            <a:ext cx="131581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schemeClr val="bg1"/>
                </a:solidFill>
              </a:defRPr>
            </a:lvl1pPr>
          </a:lstStyle>
          <a:p>
            <a:pPr defTabSz="685800"/>
            <a:r>
              <a:rPr lang="en-IN" sz="1400" kern="0" dirty="0"/>
              <a:t>India’s Exports</a:t>
            </a:r>
          </a:p>
        </p:txBody>
      </p:sp>
    </p:spTree>
    <p:extLst>
      <p:ext uri="{BB962C8B-B14F-4D97-AF65-F5344CB8AC3E}">
        <p14:creationId xmlns:p14="http://schemas.microsoft.com/office/powerpoint/2010/main" val="169175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2857"/>
              </p:ext>
            </p:extLst>
          </p:nvPr>
        </p:nvGraphicFramePr>
        <p:xfrm>
          <a:off x="1032164" y="990601"/>
          <a:ext cx="6206836" cy="14206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50002">
                  <a:extLst>
                    <a:ext uri="{9D8B030D-6E8A-4147-A177-3AD203B41FA5}">
                      <a16:colId xmlns:a16="http://schemas.microsoft.com/office/drawing/2014/main" val="3847835577"/>
                    </a:ext>
                  </a:extLst>
                </a:gridCol>
                <a:gridCol w="1956834">
                  <a:extLst>
                    <a:ext uri="{9D8B030D-6E8A-4147-A177-3AD203B41FA5}">
                      <a16:colId xmlns:a16="http://schemas.microsoft.com/office/drawing/2014/main" val="4293199142"/>
                    </a:ext>
                  </a:extLst>
                </a:gridCol>
              </a:tblGrid>
              <a:tr h="17633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Segments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>
                          <a:effectLst/>
                        </a:rPr>
                        <a:t>FY17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8438208"/>
                  </a:ext>
                </a:extLst>
              </a:tr>
              <a:tr h="17633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Passenger Vehicles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9.23%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9826512"/>
                  </a:ext>
                </a:extLst>
              </a:tr>
              <a:tr h="17633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Commercial Vehicles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4.16%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8406357"/>
                  </a:ext>
                </a:extLst>
              </a:tr>
              <a:tr h="17633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Three Wheelers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-4.93%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800530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u="none" strike="noStrike" dirty="0">
                          <a:effectLst/>
                        </a:rPr>
                        <a:t>Two Wheelers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</a:rPr>
                        <a:t>6.89%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23761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" y="457200"/>
            <a:ext cx="2506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/>
              <a:t>Growth Rates</a:t>
            </a:r>
            <a:endParaRPr lang="en-IN" sz="3200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58184"/>
              </p:ext>
            </p:extLst>
          </p:nvPr>
        </p:nvGraphicFramePr>
        <p:xfrm>
          <a:off x="1143000" y="3445614"/>
          <a:ext cx="6172200" cy="16764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320539">
                  <a:extLst>
                    <a:ext uri="{9D8B030D-6E8A-4147-A177-3AD203B41FA5}">
                      <a16:colId xmlns:a16="http://schemas.microsoft.com/office/drawing/2014/main" val="1561624033"/>
                    </a:ext>
                  </a:extLst>
                </a:gridCol>
                <a:gridCol w="1431361">
                  <a:extLst>
                    <a:ext uri="{9D8B030D-6E8A-4147-A177-3AD203B41FA5}">
                      <a16:colId xmlns:a16="http://schemas.microsoft.com/office/drawing/2014/main" val="3069735434"/>
                    </a:ext>
                  </a:extLst>
                </a:gridCol>
                <a:gridCol w="2420300">
                  <a:extLst>
                    <a:ext uri="{9D8B030D-6E8A-4147-A177-3AD203B41FA5}">
                      <a16:colId xmlns:a16="http://schemas.microsoft.com/office/drawing/2014/main" val="2426533814"/>
                    </a:ext>
                  </a:extLst>
                </a:gridCol>
              </a:tblGrid>
              <a:tr h="404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2015-16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2016-17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2299013"/>
                  </a:ext>
                </a:extLst>
              </a:tr>
              <a:tr h="127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Cumulative Investment </a:t>
                      </a:r>
                      <a:br>
                        <a:rPr lang="en-IN" sz="1800" dirty="0">
                          <a:effectLst/>
                        </a:rPr>
                      </a:br>
                      <a:r>
                        <a:rPr lang="en-IN" sz="1800" dirty="0">
                          <a:effectLst/>
                        </a:rPr>
                        <a:t>(</a:t>
                      </a:r>
                      <a:r>
                        <a:rPr lang="en-IN" sz="1800" dirty="0" err="1">
                          <a:effectLst/>
                        </a:rPr>
                        <a:t>Rs</a:t>
                      </a:r>
                      <a:r>
                        <a:rPr lang="en-IN" sz="1800" dirty="0">
                          <a:effectLst/>
                        </a:rPr>
                        <a:t> in millions)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 1,564,997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1,761,214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563785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143000" y="2697604"/>
            <a:ext cx="5922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/>
              <a:t>Investment – (Vehicles &amp; Engines)</a:t>
            </a:r>
            <a:endParaRPr lang="en-IN" sz="32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682702"/>
              </p:ext>
            </p:extLst>
          </p:nvPr>
        </p:nvGraphicFramePr>
        <p:xfrm>
          <a:off x="1028699" y="1447800"/>
          <a:ext cx="7086599" cy="210312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675514">
                  <a:extLst>
                    <a:ext uri="{9D8B030D-6E8A-4147-A177-3AD203B41FA5}">
                      <a16:colId xmlns:a16="http://schemas.microsoft.com/office/drawing/2014/main" val="3935331279"/>
                    </a:ext>
                  </a:extLst>
                </a:gridCol>
                <a:gridCol w="1740062">
                  <a:extLst>
                    <a:ext uri="{9D8B030D-6E8A-4147-A177-3AD203B41FA5}">
                      <a16:colId xmlns:a16="http://schemas.microsoft.com/office/drawing/2014/main" val="569343211"/>
                    </a:ext>
                  </a:extLst>
                </a:gridCol>
                <a:gridCol w="1740062">
                  <a:extLst>
                    <a:ext uri="{9D8B030D-6E8A-4147-A177-3AD203B41FA5}">
                      <a16:colId xmlns:a16="http://schemas.microsoft.com/office/drawing/2014/main" val="1697992391"/>
                    </a:ext>
                  </a:extLst>
                </a:gridCol>
                <a:gridCol w="1930961">
                  <a:extLst>
                    <a:ext uri="{9D8B030D-6E8A-4147-A177-3AD203B41FA5}">
                      <a16:colId xmlns:a16="http://schemas.microsoft.com/office/drawing/2014/main" val="3347387424"/>
                    </a:ext>
                  </a:extLst>
                </a:gridCol>
              </a:tblGrid>
              <a:tr h="544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2015-16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2016-17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2017-18 (Apr-Feb)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3219079"/>
                  </a:ext>
                </a:extLst>
              </a:tr>
              <a:tr h="2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PVs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6,53,053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7,58,506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6,73,555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9618626"/>
                  </a:ext>
                </a:extLst>
              </a:tr>
              <a:tr h="2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CV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1,03,124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1,08,271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85,895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874994"/>
                  </a:ext>
                </a:extLst>
              </a:tr>
              <a:tr h="2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3W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4,04,441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2,71,894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3,49,337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0965660"/>
                  </a:ext>
                </a:extLst>
              </a:tr>
              <a:tr h="26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2W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24,82,876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23,40,241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25,66,344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6974670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0346" y="685800"/>
            <a:ext cx="2834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n-IN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Exports (in </a:t>
            </a:r>
            <a:r>
              <a:rPr lang="en-IN" sz="32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nos</a:t>
            </a:r>
            <a:r>
              <a:rPr lang="en-IN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en-IN" sz="3200" b="1" dirty="0">
              <a:solidFill>
                <a:srgbClr val="000000"/>
              </a:solidFill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466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53400" cy="8382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/>
              <a:t>Key Players-</a:t>
            </a:r>
            <a:r>
              <a:rPr lang="en-US" sz="3200" b="1" u="sng" dirty="0">
                <a:latin typeface="Calibri" pitchFamily="34" charset="0"/>
              </a:rPr>
              <a:t> Volume Market Segments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57300" y="6248400"/>
            <a:ext cx="400050" cy="457200"/>
          </a:xfrm>
        </p:spPr>
        <p:txBody>
          <a:bodyPr/>
          <a:lstStyle/>
          <a:p>
            <a:fld id="{1B63A4F4-ADD7-480F-9DA1-B64C24D17E15}" type="slidenum">
              <a:rPr lang="en-US" smtClean="0">
                <a:latin typeface="Calibri" pitchFamily="34" charset="0"/>
              </a:rPr>
              <a:pPr/>
              <a:t>4</a:t>
            </a:fld>
            <a:endParaRPr lang="en-US" dirty="0">
              <a:latin typeface="Calibri" pitchFamily="34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86534464"/>
              </p:ext>
            </p:extLst>
          </p:nvPr>
        </p:nvGraphicFramePr>
        <p:xfrm>
          <a:off x="2312833" y="838200"/>
          <a:ext cx="4572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 Diagonal Corner Rectangle 3"/>
          <p:cNvSpPr/>
          <p:nvPr/>
        </p:nvSpPr>
        <p:spPr>
          <a:xfrm>
            <a:off x="1103663" y="1463344"/>
            <a:ext cx="1982437" cy="1778000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6012066" y="3860800"/>
            <a:ext cx="2218194" cy="1930400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1103663" y="3860800"/>
            <a:ext cx="1982437" cy="1930400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6000750" y="1422400"/>
            <a:ext cx="2229510" cy="1778000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693" y="1155569"/>
            <a:ext cx="2468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Passenger Vehicles (3,046,727)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3397" y="3429002"/>
            <a:ext cx="2212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Two Wheelers (17,589,511)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1" y="3553025"/>
            <a:ext cx="2093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Three Wheelers (511,658)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26743" y="1135042"/>
            <a:ext cx="2458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Commercial Vehicles (714,232)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3187" y="1563666"/>
            <a:ext cx="2217979" cy="15773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400" b="1" u="sng" dirty="0">
                <a:latin typeface="Calibri" pitchFamily="34" charset="0"/>
              </a:rPr>
              <a:t>Leading Players 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 Maruti Suzuki (47%)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Hyundai Motor (17%)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Mahindra &amp; Mahindra (8%) 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Tata Motors (6%)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Honda Cars (5%)</a:t>
            </a:r>
          </a:p>
        </p:txBody>
      </p:sp>
      <p:cxnSp>
        <p:nvCxnSpPr>
          <p:cNvPr id="36" name="Elbow Connector 35"/>
          <p:cNvCxnSpPr/>
          <p:nvPr/>
        </p:nvCxnSpPr>
        <p:spPr>
          <a:xfrm rot="10800000">
            <a:off x="3153714" y="1420758"/>
            <a:ext cx="1371600" cy="382642"/>
          </a:xfrm>
          <a:prstGeom prst="bentConnector3">
            <a:avLst>
              <a:gd name="adj1" fmla="val 70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 rot="16200000" flipH="1">
            <a:off x="4899634" y="2617836"/>
            <a:ext cx="1528202" cy="55973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 flipV="1">
            <a:off x="5121579" y="1250838"/>
            <a:ext cx="742950" cy="687288"/>
          </a:xfrm>
          <a:prstGeom prst="bentConnector3">
            <a:avLst>
              <a:gd name="adj1" fmla="val 6560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6018720" y="4069405"/>
            <a:ext cx="2269276" cy="15773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400" b="1" u="sng" dirty="0">
                <a:latin typeface="Calibri" pitchFamily="34" charset="0"/>
              </a:rPr>
              <a:t>Leading Players 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 Bajaj Auto (49%)</a:t>
            </a:r>
          </a:p>
          <a:p>
            <a:pPr algn="ctr">
              <a:spcBef>
                <a:spcPts val="300"/>
              </a:spcBef>
            </a:pPr>
            <a:r>
              <a:rPr lang="en-US" sz="1400" dirty="0" err="1">
                <a:latin typeface="Calibri" pitchFamily="34" charset="0"/>
              </a:rPr>
              <a:t>Piaggio</a:t>
            </a:r>
            <a:r>
              <a:rPr lang="en-US" sz="1400" dirty="0">
                <a:latin typeface="Calibri" pitchFamily="34" charset="0"/>
              </a:rPr>
              <a:t> Vehicles(30%)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Mahindra &amp; Mahindra (10%)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Atul Auto (7%)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TVS Motor (2%)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179310" y="4037322"/>
            <a:ext cx="1831142" cy="15773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400" b="1" u="sng" dirty="0">
                <a:latin typeface="Calibri" pitchFamily="34" charset="0"/>
              </a:rPr>
              <a:t>Leading Players 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 Hero MotoCorp (37%)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HMSI (27%)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TVS Motor (14%)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Bajaj Auto (11%)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India Yamaha (5%)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594405" y="1564428"/>
            <a:ext cx="3113856" cy="157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400" b="1" u="sng" dirty="0">
                <a:latin typeface="Calibri" pitchFamily="34" charset="0"/>
              </a:rPr>
              <a:t>Leading Players 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 Tata Motors (43%)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Mahindra &amp; Mahindra (25%)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Ashok Leyland (19%)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VECV – Eicher (7%)</a:t>
            </a:r>
          </a:p>
          <a:p>
            <a:pPr algn="ctr">
              <a:spcBef>
                <a:spcPts val="300"/>
              </a:spcBef>
            </a:pPr>
            <a:r>
              <a:rPr lang="en-US" sz="1400" dirty="0">
                <a:latin typeface="Calibri" pitchFamily="34" charset="0"/>
              </a:rPr>
              <a:t>Force Motors (3%)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2800350" y="3708400"/>
            <a:ext cx="16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26897" y="6047601"/>
            <a:ext cx="3657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+mj-lt"/>
                <a:cs typeface="Calibri" pitchFamily="34" charset="0"/>
              </a:rPr>
              <a:t>Note: FY means 12 months ending March</a:t>
            </a:r>
            <a:endParaRPr lang="en-US" sz="1200" dirty="0"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0099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u="sng" dirty="0"/>
              <a:t>Key Government initiatives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Auto Policy 2002</a:t>
            </a:r>
          </a:p>
          <a:p>
            <a:r>
              <a:rPr lang="en-IN" dirty="0"/>
              <a:t>Automotive Mission Plan : 2006-16</a:t>
            </a:r>
          </a:p>
          <a:p>
            <a:r>
              <a:rPr lang="en-IN" dirty="0"/>
              <a:t>National Electric Mobility Mission Plan 2020</a:t>
            </a:r>
          </a:p>
          <a:p>
            <a:r>
              <a:rPr lang="en-IN" dirty="0"/>
              <a:t>Faster Adoption and Manufacturing of (Hybrid &amp;) Electric Vehicles</a:t>
            </a:r>
          </a:p>
          <a:p>
            <a:r>
              <a:rPr lang="en-IN" dirty="0"/>
              <a:t>Automotive Mission Plan : 2016-26</a:t>
            </a:r>
          </a:p>
          <a:p>
            <a:r>
              <a:rPr lang="en-IN" dirty="0"/>
              <a:t>National Auto Policy (Being drafted)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909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036" y="1095397"/>
            <a:ext cx="7923627" cy="479822"/>
          </a:xfrm>
          <a:noFill/>
        </p:spPr>
        <p:txBody>
          <a:bodyPr vert="horz" lIns="68580" tIns="34290" rIns="68580" bIns="34290" rtlCol="0" anchor="ctr">
            <a:noAutofit/>
          </a:bodyPr>
          <a:lstStyle/>
          <a:p>
            <a:pPr algn="l"/>
            <a:r>
              <a:rPr lang="en-GB" sz="2800" u="sng" dirty="0">
                <a:latin typeface="+mn-lt"/>
                <a:cs typeface="Arial" pitchFamily="34" charset="0"/>
              </a:rPr>
              <a:t>AMP 2026 Envisages a 3 – 3.5x Growth in Volumes over its Tenure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8144" y="1792502"/>
            <a:ext cx="18902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/>
              <a:t>Figures in million units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939206"/>
              </p:ext>
            </p:extLst>
          </p:nvPr>
        </p:nvGraphicFramePr>
        <p:xfrm>
          <a:off x="1431055" y="2069788"/>
          <a:ext cx="6327298" cy="3360240"/>
        </p:xfrm>
        <a:graphic>
          <a:graphicData uri="http://schemas.openxmlformats.org/drawingml/2006/table">
            <a:tbl>
              <a:tblPr/>
              <a:tblGrid>
                <a:gridCol w="2022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03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Category-wise demand</a:t>
                      </a:r>
                      <a:endParaRPr lang="en-IN" sz="14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FFFFFF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Base case</a:t>
                      </a:r>
                      <a:endParaRPr lang="en-IN" sz="1400" b="1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Optimistic case</a:t>
                      </a:r>
                      <a:endParaRPr lang="en-IN" sz="14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Category</a:t>
                      </a:r>
                      <a:endParaRPr lang="en-IN" sz="1400" b="1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FY 2015</a:t>
                      </a:r>
                      <a:endParaRPr lang="en-IN" sz="1400" b="1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FFFFFF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FY 2026</a:t>
                      </a:r>
                      <a:endParaRPr lang="en-IN" sz="1400" b="1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FY 2026</a:t>
                      </a:r>
                      <a:endParaRPr lang="en-IN" sz="14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Passenger Vehicles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3.2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9.4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13.4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Commercial Vehicles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0.7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2.0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3.9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Two wheelers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18.5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50.6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55.5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Three wheelers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0.95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2.8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3.0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Tractors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0.6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1.5</a:t>
                      </a:r>
                      <a:endParaRPr lang="en-IN" sz="14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1.7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23.4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66.3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75.8</a:t>
                      </a:r>
                      <a:endParaRPr lang="en-IN" sz="14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61820" y="2885153"/>
            <a:ext cx="745962" cy="30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93" y="3368465"/>
            <a:ext cx="628651" cy="28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820" y="3777376"/>
            <a:ext cx="685800" cy="34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t="7614"/>
          <a:stretch/>
        </p:blipFill>
        <p:spPr bwMode="auto">
          <a:xfrm>
            <a:off x="2702509" y="4237071"/>
            <a:ext cx="574121" cy="34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661820" y="4614637"/>
            <a:ext cx="655501" cy="33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31055" y="5443570"/>
            <a:ext cx="434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Source: SIAM, ACMA, TMA, </a:t>
            </a:r>
            <a:r>
              <a:rPr lang="en-US" sz="1050" i="1" dirty="0" err="1"/>
              <a:t>IMaCS</a:t>
            </a:r>
            <a:r>
              <a:rPr lang="en-US" sz="1050" i="1" dirty="0"/>
              <a:t> Analysis</a:t>
            </a:r>
            <a:endParaRPr lang="en-GB" sz="105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5901225"/>
            <a:ext cx="21162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i="1" dirty="0">
                <a:latin typeface="+mj-lt"/>
                <a:cs typeface="Calibri" pitchFamily="34" charset="0"/>
              </a:rPr>
              <a:t>Note: FY means 12 month ending March.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94784"/>
            <a:ext cx="2776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/>
              <a:t>Future Outlook</a:t>
            </a:r>
            <a:endParaRPr lang="en-IN" sz="3200" b="1" u="sng" dirty="0"/>
          </a:p>
        </p:txBody>
      </p:sp>
    </p:spTree>
    <p:extLst>
      <p:ext uri="{BB962C8B-B14F-4D97-AF65-F5344CB8AC3E}">
        <p14:creationId xmlns:p14="http://schemas.microsoft.com/office/powerpoint/2010/main" val="20987603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For further details please contact s</a:t>
            </a:r>
            <a:br>
              <a:rPr lang="en-US" sz="3200" dirty="0"/>
            </a:br>
            <a:r>
              <a:rPr lang="en-US" sz="3200" dirty="0">
                <a:hlinkClick r:id="rId2"/>
              </a:rPr>
              <a:t>siam@siam.in</a:t>
            </a:r>
            <a:br>
              <a:rPr lang="en-US" sz="3200" dirty="0"/>
            </a:br>
            <a:r>
              <a:rPr lang="en-US" sz="3200" dirty="0"/>
              <a:t>Tel: +91-11-2464 7810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Source: Society of Indian Automobile Manufacturers</a:t>
            </a:r>
            <a:br>
              <a:rPr lang="en-US" sz="5400" dirty="0"/>
            </a:b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32750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4108</TotalTime>
  <Words>375</Words>
  <Application>Microsoft Office PowerPoint</Application>
  <PresentationFormat>On-screen Show (4:3)</PresentationFormat>
  <Paragraphs>132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Garamond</vt:lpstr>
      <vt:lpstr>Georgia</vt:lpstr>
      <vt:lpstr>Symbol</vt:lpstr>
      <vt:lpstr>Times New Roman</vt:lpstr>
      <vt:lpstr>Office Theme</vt:lpstr>
      <vt:lpstr>1_Office Theme</vt:lpstr>
      <vt:lpstr>PowerPoint Presentation</vt:lpstr>
      <vt:lpstr>PowerPoint Presentation</vt:lpstr>
      <vt:lpstr>Exports (in nos)</vt:lpstr>
      <vt:lpstr>Key Players- Volume Market Segments</vt:lpstr>
      <vt:lpstr>Key Government initiatives </vt:lpstr>
      <vt:lpstr>AMP 2026 Envisages a 3 – 3.5x Growth in Volumes over its Tenure  </vt:lpstr>
      <vt:lpstr>For further details please contact s siam@siam.in Tel: +91-11-2464 7810  Source: Society of Indian Automobile Manufacturers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Ritika Changia</cp:lastModifiedBy>
  <cp:revision>132</cp:revision>
  <dcterms:created xsi:type="dcterms:W3CDTF">2018-03-20T09:10:52Z</dcterms:created>
  <dcterms:modified xsi:type="dcterms:W3CDTF">2018-03-23T13:59:47Z</dcterms:modified>
</cp:coreProperties>
</file>